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467" r:id="rId3"/>
    <p:sldId id="473" r:id="rId5"/>
    <p:sldId id="520" r:id="rId6"/>
    <p:sldId id="481" r:id="rId7"/>
    <p:sldId id="549" r:id="rId8"/>
    <p:sldId id="474" r:id="rId9"/>
    <p:sldId id="482" r:id="rId10"/>
    <p:sldId id="483" r:id="rId11"/>
    <p:sldId id="556" r:id="rId12"/>
    <p:sldId id="557" r:id="rId13"/>
    <p:sldId id="551" r:id="rId14"/>
    <p:sldId id="553" r:id="rId15"/>
    <p:sldId id="497" r:id="rId16"/>
    <p:sldId id="501" r:id="rId17"/>
    <p:sldId id="499" r:id="rId18"/>
    <p:sldId id="522" r:id="rId19"/>
    <p:sldId id="503" r:id="rId20"/>
    <p:sldId id="504" r:id="rId21"/>
    <p:sldId id="518" r:id="rId22"/>
    <p:sldId id="519" r:id="rId23"/>
    <p:sldId id="523" r:id="rId24"/>
    <p:sldId id="524" r:id="rId25"/>
    <p:sldId id="554" r:id="rId26"/>
    <p:sldId id="526" r:id="rId27"/>
    <p:sldId id="534" r:id="rId28"/>
    <p:sldId id="555" r:id="rId29"/>
    <p:sldId id="479" r:id="rId30"/>
    <p:sldId id="527" r:id="rId31"/>
    <p:sldId id="528" r:id="rId32"/>
    <p:sldId id="529" r:id="rId33"/>
    <p:sldId id="530" r:id="rId34"/>
    <p:sldId id="531" r:id="rId35"/>
    <p:sldId id="532" r:id="rId36"/>
    <p:sldId id="533" r:id="rId37"/>
    <p:sldId id="465" r:id="rId38"/>
  </p:sldIdLst>
  <p:sldSz cx="12192000" cy="6858000"/>
  <p:notesSz cx="6858000" cy="9144000"/>
  <p:embeddedFontLs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Allura" panose="02000000000000000000" pitchFamily="2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50E7A29-14EC-A74C-8115-EFF96D771BD2}">
          <p14:sldIdLst>
            <p14:sldId id="467"/>
            <p14:sldId id="473"/>
            <p14:sldId id="520"/>
            <p14:sldId id="481"/>
            <p14:sldId id="549"/>
            <p14:sldId id="474"/>
            <p14:sldId id="482"/>
            <p14:sldId id="483"/>
            <p14:sldId id="556"/>
            <p14:sldId id="557"/>
            <p14:sldId id="551"/>
            <p14:sldId id="553"/>
            <p14:sldId id="497"/>
            <p14:sldId id="501"/>
            <p14:sldId id="499"/>
            <p14:sldId id="522"/>
            <p14:sldId id="503"/>
            <p14:sldId id="504"/>
            <p14:sldId id="518"/>
            <p14:sldId id="519"/>
            <p14:sldId id="523"/>
            <p14:sldId id="524"/>
            <p14:sldId id="554"/>
            <p14:sldId id="526"/>
            <p14:sldId id="534"/>
            <p14:sldId id="555"/>
            <p14:sldId id="479"/>
            <p14:sldId id="527"/>
            <p14:sldId id="528"/>
            <p14:sldId id="529"/>
            <p14:sldId id="530"/>
            <p14:sldId id="531"/>
            <p14:sldId id="532"/>
            <p14:sldId id="533"/>
            <p14:sldId id="4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80A"/>
    <a:srgbClr val="154074"/>
    <a:srgbClr val="A6A6A6"/>
    <a:srgbClr val="002060"/>
    <a:srgbClr val="FAA519"/>
    <a:srgbClr val="034A90"/>
    <a:srgbClr val="92D050"/>
    <a:srgbClr val="E5E5F7"/>
    <a:srgbClr val="E7E9EE"/>
    <a:srgbClr val="BD2C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0645" autoAdjust="0"/>
  </p:normalViewPr>
  <p:slideViewPr>
    <p:cSldViewPr snapToGrid="0" snapToObjects="1" showGuides="1">
      <p:cViewPr varScale="1">
        <p:scale>
          <a:sx n="57" d="100"/>
          <a:sy n="57" d="100"/>
        </p:scale>
        <p:origin x="880" y="44"/>
      </p:cViewPr>
      <p:guideLst>
        <p:guide orient="horz" pos="216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3594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2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0F88F-DDEE-4A9B-8846-40F206FEAD5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873F1-1CD0-4691-B818-AB60E6C55711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70817-87F3-4EA4-9AD5-E91426480B93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PPT insid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"/>
            <a:ext cx="121920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66469" y="1"/>
            <a:ext cx="10059063" cy="873125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36713" y="6500191"/>
            <a:ext cx="89274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Humility | Entrepreneurship | Teamwork &amp; Respect for Individual | Deliver the Promise | Learning &amp; Inner Excellence | Social Responsibility | Financial Prudence - Frugality    </a:t>
            </a:r>
            <a:endParaRPr lang="en-IN" sz="9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PPT insid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"/>
            <a:ext cx="121920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066469" y="1"/>
            <a:ext cx="10059063" cy="873125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36713" y="6500191"/>
            <a:ext cx="89274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Humility | Entrepreneurship | Teamwork &amp; Respect for Individual | Deliver the Promise | Learning &amp; Inner Excellence | Social Responsibility | Financial Prudence - Frugality    </a:t>
            </a:r>
            <a:endParaRPr lang="en-IN" sz="9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154074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 userDrawn="1"/>
        </p:nvSpPr>
        <p:spPr>
          <a:xfrm>
            <a:off x="1618588" y="3743412"/>
            <a:ext cx="4523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300" dirty="0">
                <a:solidFill>
                  <a:schemeClr val="bg1"/>
                </a:solidFill>
                <a:latin typeface="Allura" panose="02000000000000000000" pitchFamily="2" charset="0"/>
                <a:ea typeface="Montserrat" charset="0"/>
                <a:cs typeface="Montserrat" charset="0"/>
              </a:rPr>
              <a:t>Thank you</a:t>
            </a:r>
            <a:endParaRPr lang="en-US" sz="8000" b="1" spc="300" dirty="0">
              <a:solidFill>
                <a:schemeClr val="bg1"/>
              </a:solidFill>
              <a:latin typeface="Allura" panose="02000000000000000000" pitchFamily="2" charset="0"/>
              <a:ea typeface="Montserrat" charset="0"/>
              <a:cs typeface="Montserrat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4576765"/>
            <a:ext cx="1673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423" y="2226729"/>
            <a:ext cx="7799577" cy="470007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13"/>
          <p:cNvSpPr/>
          <p:nvPr userDrawn="1"/>
        </p:nvSpPr>
        <p:spPr bwMode="auto">
          <a:xfrm rot="16200000">
            <a:off x="11485560" y="6447395"/>
            <a:ext cx="409731" cy="411480"/>
          </a:xfrm>
          <a:prstGeom prst="homePlate">
            <a:avLst>
              <a:gd name="adj" fmla="val 2839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 sz="11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1514095" y="6537179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260E2A6B-A809-4840-BF14-8648BC0BDF87}" type="slidenum">
              <a:rPr lang="id-ID" sz="1100" b="1" i="0" smtClean="0">
                <a:solidFill>
                  <a:schemeClr val="bg1"/>
                </a:solidFill>
                <a:latin typeface="+mn-lt"/>
                <a:ea typeface="Titillium" charset="0"/>
                <a:cs typeface="Titillium" charset="0"/>
              </a:rPr>
            </a:fld>
            <a:endParaRPr lang="en-US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892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 flipH="1">
            <a:off x="4035853" y="0"/>
            <a:ext cx="8153400" cy="7517335"/>
            <a:chOff x="0" y="0"/>
            <a:chExt cx="7909378" cy="7517335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7909378" cy="6858000"/>
            </a:xfrm>
            <a:custGeom>
              <a:avLst/>
              <a:gdLst>
                <a:gd name="connsiteX0" fmla="*/ 0 w 7909378"/>
                <a:gd name="connsiteY0" fmla="*/ 0 h 6858000"/>
                <a:gd name="connsiteX1" fmla="*/ 3932040 w 7909378"/>
                <a:gd name="connsiteY1" fmla="*/ 0 h 6858000"/>
                <a:gd name="connsiteX2" fmla="*/ 7909378 w 7909378"/>
                <a:gd name="connsiteY2" fmla="*/ 6858000 h 6858000"/>
                <a:gd name="connsiteX3" fmla="*/ 0 w 790937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9378" h="6858000">
                  <a:moveTo>
                    <a:pt x="0" y="0"/>
                  </a:moveTo>
                  <a:lnTo>
                    <a:pt x="3932040" y="0"/>
                  </a:lnTo>
                  <a:lnTo>
                    <a:pt x="7909378" y="6858000"/>
                  </a:lnTo>
                  <a:lnTo>
                    <a:pt x="0" y="6858000"/>
                  </a:lnTo>
                  <a:close/>
                </a:path>
              </a:pathLst>
            </a:custGeom>
            <a:gradFill>
              <a:gsLst>
                <a:gs pos="2000">
                  <a:srgbClr val="FAA519">
                    <a:alpha val="54902"/>
                  </a:srgbClr>
                </a:gs>
                <a:gs pos="49138">
                  <a:srgbClr val="FF0000"/>
                </a:gs>
                <a:gs pos="100000">
                  <a:srgbClr val="003974">
                    <a:alpha val="9098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d-ID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19786510">
              <a:off x="6713062" y="2051373"/>
              <a:ext cx="660039" cy="5335414"/>
            </a:xfrm>
            <a:custGeom>
              <a:avLst/>
              <a:gdLst>
                <a:gd name="connsiteX0" fmla="*/ 29321 w 660039"/>
                <a:gd name="connsiteY0" fmla="*/ 0 h 5335414"/>
                <a:gd name="connsiteX1" fmla="*/ 660039 w 660039"/>
                <a:gd name="connsiteY1" fmla="*/ 367453 h 5335414"/>
                <a:gd name="connsiteX2" fmla="*/ 660038 w 660039"/>
                <a:gd name="connsiteY2" fmla="*/ 5335414 h 5335414"/>
                <a:gd name="connsiteX3" fmla="*/ 0 w 660039"/>
                <a:gd name="connsiteY3" fmla="*/ 4950879 h 5335414"/>
                <a:gd name="connsiteX4" fmla="*/ 0 w 660039"/>
                <a:gd name="connsiteY4" fmla="*/ 0 h 533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039" h="5335414">
                  <a:moveTo>
                    <a:pt x="29321" y="0"/>
                  </a:moveTo>
                  <a:lnTo>
                    <a:pt x="660039" y="367453"/>
                  </a:lnTo>
                  <a:lnTo>
                    <a:pt x="660038" y="5335414"/>
                  </a:lnTo>
                  <a:lnTo>
                    <a:pt x="0" y="4950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 rot="19786510">
              <a:off x="5480336" y="882920"/>
              <a:ext cx="820480" cy="6634415"/>
            </a:xfrm>
            <a:custGeom>
              <a:avLst/>
              <a:gdLst>
                <a:gd name="connsiteX0" fmla="*/ 29321 w 660039"/>
                <a:gd name="connsiteY0" fmla="*/ 0 h 5335414"/>
                <a:gd name="connsiteX1" fmla="*/ 660039 w 660039"/>
                <a:gd name="connsiteY1" fmla="*/ 367453 h 5335414"/>
                <a:gd name="connsiteX2" fmla="*/ 660038 w 660039"/>
                <a:gd name="connsiteY2" fmla="*/ 5335414 h 5335414"/>
                <a:gd name="connsiteX3" fmla="*/ 0 w 660039"/>
                <a:gd name="connsiteY3" fmla="*/ 4950879 h 5335414"/>
                <a:gd name="connsiteX4" fmla="*/ 0 w 660039"/>
                <a:gd name="connsiteY4" fmla="*/ 0 h 533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039" h="5335414">
                  <a:moveTo>
                    <a:pt x="29321" y="0"/>
                  </a:moveTo>
                  <a:lnTo>
                    <a:pt x="660039" y="367453"/>
                  </a:lnTo>
                  <a:lnTo>
                    <a:pt x="660038" y="5335414"/>
                  </a:lnTo>
                  <a:lnTo>
                    <a:pt x="0" y="4950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6" y="2612004"/>
            <a:ext cx="3869935" cy="1236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7388" y="4033448"/>
            <a:ext cx="205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1540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</a:t>
            </a:r>
            <a:r>
              <a:rPr lang="en-IN" b="1" dirty="0">
                <a:solidFill>
                  <a:srgbClr val="1540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gmrgroup</a:t>
            </a:r>
            <a:r>
              <a:rPr lang="en-IN" dirty="0">
                <a:solidFill>
                  <a:srgbClr val="1540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.in</a:t>
            </a:r>
            <a:endParaRPr lang="en-IN" dirty="0">
              <a:solidFill>
                <a:srgbClr val="15407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6466788" y="2242773"/>
            <a:ext cx="5637611" cy="259317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>
                    <a:lumMod val="50000"/>
                  </a:schemeClr>
                </a:solidFill>
                <a:latin typeface="Neris Thin" panose="00000300000000000000" pitchFamily="50" charset="0"/>
                <a:ea typeface="Gulim" pitchFamily="34" charset="-127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NodeMCU-based programmable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Reconfigurable Intelligent Surface for mm-Wave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 Applications </a:t>
            </a:r>
            <a:endParaRPr lang="en-US" sz="28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25128" y="1075698"/>
            <a:ext cx="11993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Z. Wani, M. P. 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Abegaonkar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S. K. Koul, "Thin Planar 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Lens for Millimeter-Wave MIMO Applications," in IEEE Transactions on Antennas and Propagation, vol. 70, no. 1, pp. 692-696, Jan. 2022, 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10.1109/TAP.2021.3098571.</a:t>
            </a:r>
            <a:endParaRPr lang="en-IN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506" y="1999028"/>
            <a:ext cx="11925700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28-GHz frequency band has emerged as potential candidates for next generation communication due to its low oxygen absorption rates unlike 60GHz.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MIMO technique is going to be the promising candidate to deliver high data rates required for streaming 8K video content and virtual reality services.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Amillimeter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-wave antenna consisting of four dipole antenna elements is proposed for MIMO applications at 28GHz band.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four port antenna has pattern diversity in XY-plane with each antenna offering gain of 10dBi.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8745" y="951865"/>
            <a:ext cx="1191895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of RISs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RIS is a technology that reflects and manipulates electromagnetic waves using a surface made up of many tiny, controlled unit cells.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RIS can improve the performance of wireless communication generally, minimize interference, and maximize signal transmission by modifying the characteristics of these unit cells.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Vanadium dioxide(VO2) is a semiconductor device used in high-frequency applications. Vanadium diodes act as "switches" that regulate the characteristics of the unit cells in the RIS.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electrical properties of the unit cells can be modified by adjusting the bias voltage applied to these diodes.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Consequently, this enables you to control the amplitude and phase of reflected electromagnetic waves.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679" y="29211"/>
            <a:ext cx="10059063" cy="87312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9380" y="1147662"/>
            <a:ext cx="11901635" cy="3818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with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Interfacing the RIS unit cell with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by using a microcontroller for real-time control and operation of the RIS.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work based on literature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ensure the novelty and effectiveness of the design, comparing the approach and results with existing research is required.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Establishment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:This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involves moving from the design phase to the manufacturing and testing phase, ultimately leading to a functional RIS unit cell.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RIS unit cell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model simulates how the RIS unit cell interacts with electromagnetic waves, including reflection, refraction, and absorption.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existing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:This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involves reviewing research papers, patents, and existing designs related to RIS technology.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Parametric Optimization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no existing designs satisfy your specifications, there is a  need to perform parametric optimization.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104" y="131446"/>
            <a:ext cx="10059063" cy="87312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METHODOLOGY</a:t>
            </a:r>
            <a:br>
              <a:rPr lang="en-IN" dirty="0">
                <a:solidFill>
                  <a:srgbClr val="E8B8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546100" y="1376680"/>
            <a:ext cx="11353800" cy="34204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rtl="0">
              <a:spcBef>
                <a:spcPts val="1500"/>
              </a:spcBef>
              <a:spcAft>
                <a:spcPts val="1500"/>
              </a:spcAft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Modeling and simulation of RIS unit cell: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model simulates how the RIS unit cell interacts with electromagnetic waves, including reflection, refraction, and absorption.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existing design: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involves reviewing research papers, patents, and existing designs related to RIS technology.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800" b="0" i="0" u="none" strike="noStrike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Parametric Optimization: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no existing designs satisfy your specifications, there is a  need to perform parametric optimization.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0285" y="5690750"/>
            <a:ext cx="4358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Fig.4. Schematic view for characterization of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proposed RIS surface with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1.png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6716684" y="3429000"/>
            <a:ext cx="4542487" cy="22260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100" y="3667760"/>
            <a:ext cx="5852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Fabrication Accessibility:</a:t>
            </a:r>
            <a:r>
              <a:rPr lang="en-US" sz="18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the design meets the required specifications, then it's ready for the fabrication process. </a:t>
            </a:r>
            <a:endParaRPr lang="en-GB" sz="18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FLOWCHART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730" y="1050053"/>
            <a:ext cx="7961243" cy="52561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104" y="152401"/>
            <a:ext cx="10059063" cy="87312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BLOCK DIAGRAM</a:t>
            </a:r>
            <a:br>
              <a:rPr lang="en-IN" dirty="0">
                <a:solidFill>
                  <a:srgbClr val="E8B8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Rectangles 2"/>
          <p:cNvSpPr/>
          <p:nvPr/>
        </p:nvSpPr>
        <p:spPr>
          <a:xfrm>
            <a:off x="1719580" y="3404235"/>
            <a:ext cx="2172970" cy="981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5619115" y="3404235"/>
            <a:ext cx="2172970" cy="981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4698365" y="1343660"/>
            <a:ext cx="1364615" cy="688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743040" y="3672488"/>
            <a:ext cx="3091204" cy="652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088505" y="1343660"/>
            <a:ext cx="1364615" cy="688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/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4765675" y="1503680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7284720" y="15036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Reciever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973580" y="357187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Arduino/ESP32/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6061666" y="372427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 Surface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743040" y="3678248"/>
            <a:ext cx="309120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Reconfigurable materials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Varactor diode/p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diode/VO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/>
          <p:cNvCxnSpPr>
            <a:stCxn id="3" idx="3"/>
            <a:endCxn id="11" idx="1"/>
          </p:cNvCxnSpPr>
          <p:nvPr/>
        </p:nvCxnSpPr>
        <p:spPr>
          <a:xfrm>
            <a:off x="3892550" y="3895090"/>
            <a:ext cx="172656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232400" y="2032000"/>
            <a:ext cx="1149985" cy="13722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382385" y="2032000"/>
            <a:ext cx="1409700" cy="13722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77957" y="3038474"/>
            <a:ext cx="0" cy="610871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284942" y="4304930"/>
            <a:ext cx="0" cy="714394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792085" y="3038474"/>
            <a:ext cx="2485872" cy="855981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792085" y="4111521"/>
            <a:ext cx="2492857" cy="907803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46035" y="543670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Fig.5: Block Diagram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DESIGN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167" y="1015321"/>
            <a:ext cx="11384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cell: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made up of three layers and the length must contain less than or equals to 10 mm.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is shown with exact dimensions as taken for the proposed model with an equivalent circuit in on and off conditions</a:t>
            </a:r>
            <a:endParaRPr lang="en-IN" dirty="0"/>
          </a:p>
        </p:txBody>
      </p:sp>
      <p:pic>
        <p:nvPicPr>
          <p:cNvPr id="5" name="image3.jpg" descr="WhatsApp Image 2024-03-02 at 21.01.08_c042471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838835" y="2215650"/>
            <a:ext cx="3869690" cy="2959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939" y="2357845"/>
            <a:ext cx="3221212" cy="24837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309588" y="5132914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Fig.6. geometry of RIS unit-cell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S-PARAMETER RESULTS FOR VO2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5429" y="1098532"/>
            <a:ext cx="1090214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VO2 based reconfiguration results: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figures shown for the on state and off state results of the </a:t>
            </a:r>
            <a:r>
              <a:rPr lang="en-US" alt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VO2</a:t>
            </a:r>
            <a:endParaRPr lang="en-US" altLang="en-IN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7520" y="5394960"/>
            <a:ext cx="385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Fig.7. VO2 off s-parameters magnitude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10.png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835429" y="1693270"/>
            <a:ext cx="10902140" cy="37016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75820" y="5394960"/>
            <a:ext cx="340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Fig.8. VO2 off s-parameters phase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S-PARAMETER RESULTS FOR VO2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4.png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066469" y="1256318"/>
            <a:ext cx="10654476" cy="3565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5513" y="5019907"/>
            <a:ext cx="378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Fig.9. VO2 on s-parameters magnitude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2107" y="5020713"/>
            <a:ext cx="345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Fig.10. VO2 on s-parameters phase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RESULTS FOR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VO2</a:t>
            </a: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: Shape 3"/>
          <p:cNvSpPr/>
          <p:nvPr/>
        </p:nvSpPr>
        <p:spPr bwMode="auto">
          <a:xfrm>
            <a:off x="5348177" y="3264195"/>
            <a:ext cx="563525" cy="765545"/>
          </a:xfrm>
          <a:custGeom>
            <a:avLst/>
            <a:gdLst>
              <a:gd name="connsiteX0" fmla="*/ 563525 w 563525"/>
              <a:gd name="connsiteY0" fmla="*/ 0 h 765545"/>
              <a:gd name="connsiteX1" fmla="*/ 0 w 563525"/>
              <a:gd name="connsiteY1" fmla="*/ 765545 h 7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5" h="765545">
                <a:moveTo>
                  <a:pt x="563525" y="0"/>
                </a:moveTo>
                <a:lnTo>
                  <a:pt x="0" y="765545"/>
                </a:lnTo>
              </a:path>
            </a:pathLst>
          </a:custGeom>
          <a:noFill/>
          <a:ln>
            <a:noFill/>
          </a:ln>
        </p:spPr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453043" y="1150071"/>
            <a:ext cx="11334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figures shows the difference between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farfields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VO2 with various frequencies.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147" y="5055924"/>
            <a:ext cx="418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Fig.11. VO2 on surface current at f=24.435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8383" y="5055924"/>
            <a:ext cx="418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Fig.12. VO2 on surface current at f=30.057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060" y="1671955"/>
            <a:ext cx="4352925" cy="3276600"/>
          </a:xfrm>
          <a:prstGeom prst="rect">
            <a:avLst/>
          </a:prstGeom>
        </p:spPr>
      </p:pic>
      <p:pic>
        <p:nvPicPr>
          <p:cNvPr id="7" name="Picture 6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1671955"/>
            <a:ext cx="4486275" cy="3286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PROJECT</a:t>
            </a: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0827" y="1250731"/>
            <a:ext cx="1046830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Programmable and Reconfigurable Metasurface for MillimeterWave Applications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Presented By: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Bhogyam Venkata Sai Koushik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(20341A0420)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" algn="just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Inapakurthi Reshma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(20341A0465)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" algn="just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Badampudi Vineetha		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(20341A0412)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Addanki Sindhuja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                (20341A0401)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Supervisor(s):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Yogesh Mishra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Dr. B. Anil Babu                                                                            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Professor,          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Sr.Asst Professor,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Dept of ECE, GMRIT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ECE, GMRIT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 RESULTS FOR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VO2</a:t>
            </a: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1196" y="5215121"/>
            <a:ext cx="418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Fig.13. VO2 on surface current at f=24.364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1196" y="1766887"/>
            <a:ext cx="4362450" cy="3324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019" y="129541"/>
            <a:ext cx="10059063" cy="873125"/>
          </a:xfrm>
        </p:spPr>
        <p:txBody>
          <a:bodyPr/>
          <a:lstStyle/>
          <a:p>
            <a:r>
              <a:rPr lang="en-IN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FAR FIELD RESULTS FOR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VO2</a:t>
            </a:r>
            <a:b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19546" y="1198063"/>
            <a:ext cx="11317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Farfields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figures shows the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farfields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VO2 at different frequencies.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3403" y="5747042"/>
            <a:ext cx="354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Fig.14. VO2 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Farfield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f=24.435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3711" y="5747042"/>
            <a:ext cx="418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Fig.15. VO2 on surface current at f=30.057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60" y="1912620"/>
            <a:ext cx="4429125" cy="3488055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30" y="1914525"/>
            <a:ext cx="4657725" cy="3421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FAR FIELD RESULTS FOR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VO2</a:t>
            </a:r>
            <a:endParaRPr lang="en-US" alt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8968" y="4927747"/>
            <a:ext cx="354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Fig.16. VO2 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Farfield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f=24.364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8270" y="1156970"/>
            <a:ext cx="431482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FABRICATION PROTOTYPE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882" y="4485803"/>
            <a:ext cx="11672236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programmable board is used for switching on and off of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supplying the power of  5v for on state and 0v  for off state.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operation is done by a software code that is dumped into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9209" y="4022369"/>
            <a:ext cx="423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Fig.17. Bias setup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1.png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3324514" y="1531620"/>
            <a:ext cx="4542487" cy="22260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COMPARISION TABLE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07555" y="1008262"/>
          <a:ext cx="11091222" cy="5424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537"/>
                <a:gridCol w="1848537"/>
                <a:gridCol w="1848537"/>
                <a:gridCol w="1848537"/>
                <a:gridCol w="1848537"/>
                <a:gridCol w="1848537"/>
              </a:tblGrid>
              <a:tr h="508056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 Cell size/substrate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Frequency(GHz)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Reconfigurable element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Programmable device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</a:tr>
              <a:tr h="438939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[34]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 X 3.3/Silicon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27.5-31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VO2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Transmission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 heaters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</a:tr>
              <a:tr h="6864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[35]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X 0.5/sapphire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VO2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Transmission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programmable device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</a:tr>
              <a:tr h="45761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[36]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960 X 462/Silicon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2 - 18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P-I-N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Beam Steering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Algorithm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</a:tr>
              <a:tr h="6864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[37]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3.85 X 3.85/Silicon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P-I-N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Bandwidth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programmable device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</a:tr>
              <a:tr h="508056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[38]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5.34 X 5.34/RO4350B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30.6 - 31.7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Varactor diode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Beam steering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Bias Voltage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</a:tr>
              <a:tr h="68642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[39]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3X3/RO3003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22.7 - 25.6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Varactor diode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Bandwidth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programmable device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</a:tr>
              <a:tr h="508056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[40]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10X10/FR-4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32.5 - 34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AlGaAs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Beamforming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Bias voltage/Arduino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</a:tr>
              <a:tr h="76208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X 10/FR-4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24 - 31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VO2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Beamforming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Bias voltage/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NodeMCU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945" marR="64945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957" y="983848"/>
            <a:ext cx="11251095" cy="383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this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We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have designed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Controlled mm Wave RIS unit cell that has beamforming ability and angular stability for mm-wave communications.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model is designed using a VO2 diode that is perfect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frequencies and it resonates at 24.364,24.435 and 30.057GHz frequencies. These properties are studied using CST simulation results. The overall model is modified into a programmable RIS by giving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control.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methodology and design characteristics were also studied. Hence, the design of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-controlled RIS surface has the capacity to meet the needs of 5G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applications. </a:t>
            </a:r>
            <a:endParaRPr lang="en-IN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JOURNAL PUBLICATION STATUS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216" y="1159139"/>
            <a:ext cx="3683189" cy="4762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26" y="1146439"/>
            <a:ext cx="3676839" cy="4775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5" y="1165490"/>
            <a:ext cx="3670489" cy="47563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636" y="1009134"/>
            <a:ext cx="1157642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W. Tang et al., "Path Loss Modeling and Measurements for Reconfigurable Intelligent Surfaces in the Millimeter-Wave Frequency Band," in IEEE Transactions on Communications, vol. 70, no. 9, pp. 6259-6276, Sept. 2022,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10.1109/TCOMM.2022.3193400.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S. Pan, D. Zhai, Y. Feng, L. Qi and G. Li, "Design of a Waveguide-fed Dynamic Reconfigurable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Element," 2020 International Conference on Microwave and Millimeter Wave Technology (ICMMT), Shanghai, China, 2020, pp. 1-3,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10.1109/ICMMT49418.2020.9386693.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J. A. Hodge, T. G. Spence and A. I.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Zaghloul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"A Reconfigurable Intelligent Surface Using a 2-Bit Programmable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Communications," 2021 IEEE International Symposium on Antennas and Propagation and USNC-URSI Radio Science Meeting (APS/URSI), Singapore, Singapore, 2021, pp. 97-98,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10.1109/APS/URSI47566.2021.9703874.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G. C. Alexandropoulos, 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Shlezinger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Alamzadeh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F. Imani, H. Zhang and Y. C.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Eldar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"Hybrid Reconfigurable Intelligent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Enabling Simultaneous Tunable Reflections and Sensing for 6G Wireless Communications," in IEEE Vehicular Technology Magazine,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10.1109/MVT.2023.3332580.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Z. Wani, M. P.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Abegaonkar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S. K. Koul, "Thin Planar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Lens for Millimeter-Wave MIMO Applications," in IEEE Transactions on Antennas and Propagation, vol. 70, no. 1, pp. 692-696, Jan. 2022,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10.1109/TAP.2021.3098571.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REFERNCES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0121" y="1116419"/>
            <a:ext cx="117064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 J. -B. Gros, V. Popov, M.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Odit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Lenets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G.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Lerosey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"A Reconfigurable Intelligent Surface 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Based on a Binary Phase Tunable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," in IEEE Open Journal of the Communications Society, vol. 2, pp. 1055-1064, 2021,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10.1109/OJCOMS.2021.3076271.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[7] R. Liu, M. Li, H. Luo, Q. Liu and A. L. Swindlehurst, "Integrated Sensing and Communication with Reconfigurable Intelligent Surfaces: Opportunities, Applications, and Future Directions," in IEEE Wireless Communications, vol. 30, no. 1, pp. 50-57, February 2023,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10.1109/MWC.002.2200206.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[8] Channel Estimation for Reconfigurable Intelligent Surface Aided Multi User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mmWaveMIMOSystems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[9] Y. Liu et al., "Reconfigurable Intelligent Surfaces: Principles and Opportunities," in IEEE Communications Surveys &amp; Tutorials, vol. 23, no. 3, pp. 1546-1577, third quarter 2021,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10.1109/COMST.2021.3077737.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[10] J. Han, L. Li, S. Tian, G. Liu, H. Liu and Y. Shi, "Millimeter-Wave Imaging Using 1-Bit Programmable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Simulation Model, Design, and Experiment," in IEEE Journal on Emerging and Selected Topics in Circuits and Systems, vol. 10, no. 1, pp. 52-61, March 2020,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10.1109/JETCAS.2020.2973466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REFERNCES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28535" y="1116418"/>
            <a:ext cx="115691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[11] W. Yang, C. Zhou, Q. Xue, Q. Wen and W. Che, "Millimeter-Wave Frequency-Reconfigurable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Antenna Based on Vanadium Dioxide Films," in IEEE Transactions on Antennas and Propagation, vol. 69, no. 8, pp. 4359-4369, Aug. 2021,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10.1109/TAP.2020.3048551.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[12] RIS for energy efficiency in Wireless Communication (2019)-2571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[13] Smart radio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environmentsempoweredbyRIS-howitworks,state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research and the road ahead(2020)- 1854-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[14] Meta-materials and their application in the performance enhancement of reconfigurable antennas(2023)-24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[15] X. Pei et al., "RIS-Aided Wireless Communications: Prototyping, Adaptive Beamforming, and Indoor/Outdoor Field Trials," in IEEE Transactions on Communications, vol. 69, no. 12, pp. 8627-8640, Dec. 2021,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10.1109/TCOMM.2021.3116151.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[16] G. C. Alexandropoulos, 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Shlezinger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P. del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Hougne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"Reconfigurable Intelligent Surfaces for Rich Scattering Wireless Communications: Recent Experiments, Challenges, and Opportunities," in IEEE Communications Magazine, vol. 59, no. 6, pp. 28-34, June 2021,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10.1109/MCOM.001.2001117.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89280" y="873126"/>
                <a:ext cx="11277600" cy="4725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reconfigurable intelligent surface (RIS) is a promising technology in metamaterial advancements for millimeter wave (mm-Wave) applications that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could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revolutionize future 6G wireless communications. RIS surfaces offer energy and spectrum efficiency by providing extended signal coverage and improved data rates. 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 this article, a compact RIS unit cell is realized, and its operation is  demonstrated using simulation results. The footprint of the unit cell is 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10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10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6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unit cell is designed using an FR4 substrate with a G-shaped patch layer and full ground plane.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The Vo2(Vanadium dioxide) is used as a reconfigurable element for getting beam-forming capability. The switching states give peak resonance at 24.4 GHz (Off), 24.4, and 30.05 GHz (On)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The Node MCU-based bias setup has to be done for getting the controllable states of Vo2. 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Hence, the programmable feature along with the beam forming capability is realized to meet the emerging trends and demands  in mm-Wave 5G communications.</a:t>
                </a:r>
                <a:endParaRPr lang="en-IN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0" y="873126"/>
                <a:ext cx="11277600" cy="472503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REFERNCES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33917" y="995444"/>
            <a:ext cx="116213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[17] K.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Keykhosravi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"Leveraging RIS-Enabled Smart Signal Propagation for Solving Infeasible Localization Problems: Scenarios, Key Research Directions, and Open Challenges," in IEEE Vehicular Technology Magazine, vol. 18, no. 2, pp. 20-28, June 2023,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10.1109/MVT.2023.3237004.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[18] M. Ahmed et al., "A Survey on STAR-RIS: Use Cases, Recent Advances, and Future Research Challenges," in IEEE Internet of Things Journal, vol. 10, no. 16, pp. 14689-14711, 15 Aug.15, 2023,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10.1109/JIOT.2023.3279357.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[19] G. C. Alexandropoulos, 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Shlezinger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Alamzadeh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F. Imani, H. Zhang and Y. C.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Eldar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"Hybrid Reconfigurable Intelligent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Enabling Simultaneous Tunable Reflections and Sensing for 6G Wireless Communications," in IEEE Vehicular Technology Magazine,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10.1109/MVT.2023.3332580.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[20] Electrically driven reprogrammable phase-change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reaching 80% efficiency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[21] S. Zeng, H. Zhang, B. Di, Z. Han and L. Song, "Reconfigurable Intelligent Surface (RIS) Assisted Wireless Coverage Extension: RIS Orientation and Location Optimization," in IEEE Communications Letters, vol. 25, no. 1, pp. 269-273, Jan. 2021,doi: 10.1109/LCOMM.2020.3025345.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[22] L. Dai et al., "Reconfigurable Intelligent Surface-Based Wireless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Communications:Antenna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Design, Prototyping, and Experimental Results," in IEEE Access, vol. 8, pp.45913-45923, 2020,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10.1109/ACCESS.2020.2977772.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REFERNCES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02019" y="873126"/>
            <a:ext cx="1160012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[23] W. Tang et al., "Wireless Communications With Reconfigurable Intelligent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Surface:Path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Loss Modeling and Experimental Measurement," in IEEE Transactions on Wireless Communications, vol. 20, no. 1, pp. 421-439, Jan. 2021, doi:10.1109/TWC.2020.30248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[24]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Araghi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"Reconfigurable Intelligent Surface (RIS) in the Sub-6 GHz Band: Design, Implementation, and Real-World Demonstration," in IEEE Access, vol. 10, pp. 2646-2655, 2022,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10.1109/ACCESS.2022.3140278.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[25] C. Pan et al., "An Overview of Signal Processing Techniques for RIS/IRS-Aided Wireless Systems," in IEEE Journal of Selected Topics in Signal Processing, vol. 16, no. 5, pp. 883-917, Aug. 2022,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10.1109/JSTSP.2022.3195671.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[26] M. M. Amri, "Recent Trends in the Reconfigurable Intelligent Surfaces (RIS): Active RIS to Brain-controlled RIS," 2022 IEEE International Conference on Communication, Networks and Satellite (COMNETSAT), Solo, Indonesia, 2022, pp. 299-304,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10.1109/COMNETSAT56033.2022.9994338.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[27] F. Ahmed et al., "A Multi-Bit and Frequency-Reconfigurable Reflecting Surface for RIS Applications," in IEEE Antennas and Wireless Propagation Letters,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10.1109/LAWP.2023.3331608.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REFERNCES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91386" y="1031358"/>
            <a:ext cx="1154695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[28]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Sayanskiy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"A 2D-Programmable and Scalable Reconfigurable Intelligent Surface Remotely Controlled via Digital Infrared Code," in IEEE Transactions on Antennas and Propagation, vol. 71, no. 1, pp. 570-580, Jan. 2023,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10.1109/TAP.2022.3217327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[29] Z. -Y. Wu, M. Ismail and J. Wang, "Efficient Allocation of Intelligent Surfaces in Programmable Wireless Environments," ICC 2021 - IEEE International Conference on Communications, Montreal, QC, Canada, 2021, pp. 1-6,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10.1109/ICC42927.2021.9500834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[30] T. N. Do, G.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Kaddoum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 L. Nguyen, D. B. da Costa and Z. J. Haas, "Multi-RIS-Aided Wireless Systems: Statistical Characterization and Performance Analysis," in IEEE Transactions on Communications, vol. 69, no. 12, pp. 8641-8658, Dec. 2021,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10.1109/TCOMM.2021.3117599.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[31] G. C. Alexandropoulos and E. Vlachos, "A Hardware Architecture For Reconfigurable Intelligent Surfaces with Minimal Active Elements for Explicit Channel Estimation," ICASSP 2020 - 2020 IEEE International Conference on Acoustics, Speech and Signal Processing (ICASSP), Barcelona, Spain, 2020, pp. 9175-9179,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10.1109/ICASSP40776.2020.9053976.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[32]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Pitilakis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"Reconfigurable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Architecture for Complete Wavefront Control 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mmWave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Programmable Wireless Environments," 2023 Seventeenth International Congress on Artificial Materials for Novel Wave Phenomena (Metamaterials), Chania, Greece, 2023, pp. X-267-X-269,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10.1109/Metamaterials58257.2023.10289258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REFERNCES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33916" y="988828"/>
            <a:ext cx="112875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[33] S. Hua, Y. Zhou, K. Yang, Y. Shi and K. Wang, "Reconfigurable Intelligent Surface for Green Edge Inference," in IEEE Transactions on Green Communications and Networking, vol. 5, no. 2, pp. 964-979, June 2021,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10.1109/TGCN.2021.3058657.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[34] M. S. Lust, D. L. West, V. Smet, T. G. Williamson and 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Ghalichechian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"Vanadium Dioxide-Based Reconfigurable Ka-Band Dual-Sense Linear-to-Circular Polarizer," in IEEE Transactions on Antennas and Propagation,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10.1109/TAP.2024.3356615.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[35] Ma, Y. L., W. P. Wan, Z. B. Wang, Q. Chen, Y. J. Zheng, T. T. Guo, C. Y. Shuai, and Y. Q. Fu. "Broadband phase-modulated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based on vanadium dioxide patches in microwave band." AIP Advances 13, no. 4 (2023).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[36] H. Xue et al., "A Reconfigurable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Enhancing Signal Coverage for Wireless Communication Using Reduced Numbers of p-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-n Diodes," in IEEE Transactions on Microwave Theory and Techniques,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10.1109/TMTT.2023.3311952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[37] R. Wang, Y. Yang, B. Makki and A. Shamim, "A Wideband Reconfigurable Intelligent Surface for 5G Millimeter-Wave Applications," in IEEE Transactions on Antennas and Propagation,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10.1109/TAP.2024.3352828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REFERNCES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50874" y="1095153"/>
            <a:ext cx="115256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[38] Wolff, Alexander, Lars Franke, Steffen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Klingel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Janis Krieger, Lukas Mueller, Ralf Stemler, and Marco Rahm. "Continuous beam steering with a varactor-based reconfigurable intelligent surface in the Ka-band at 31 GHz." Journal of Applied Physics 134, no. 11 (2023).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[39] da Silva, Luis G., Zheng Chu, Pei Xiao,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Arismar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Cerqueira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 Jr. "A Varactor-based 1024-element RIS Design for mm-waves." Frontiers in communications and networks 4 (2023).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[40] Babu,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Badisa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Anil,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Pulletikurthi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Ram Kalyan, Varanasi Venkata Lakhmi, Rana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Reharika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Nakka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Varun Raj. "An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-controlled reconfigurable intelligent surface with angular stability for 5G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mmWave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applications." Progress In Electromagnetics Research Letters 114 (2023): 69-74.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[41] I.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Alamzadeh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C. Alexandropoulos, N.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Shlezinger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, and M. F. Imani, “A reconfigurable intelligent surface with integrated sensing capability,” Scientific Reports, vol. 11, no. 1, pp. 1–10, 2021.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35" y="681228"/>
            <a:ext cx="11613823" cy="54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sz="1800" b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RIS Reconfigurable Intelligent Surfaces offer versatile solutions for enhancing wireless communication systems, IoT networks, satellite communication, millimeter-wave communication, smart environments, and security applications.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Their ability to dynamically manipulate electromagnetic waves makes them valuable tools for optimizing connectivity, improving performance, and addressing emerging communication challenges</a:t>
            </a:r>
            <a:r>
              <a:rPr lang="en-I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I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Working Principle of Reconfigurable Intelligent Surface</a:t>
            </a:r>
            <a:endParaRPr lang="en-IN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Reconfigurable Intelligent Surfaces (RIS) is a cutting-edge technology that optimizes and controls the propagation of electromagnetic waves using the concepts of phase control, beamforming, and wavefront manipulation.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Gaining an understanding of these concepts is essential to understanding how RIS operates. 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Reconfigurable Intelligent Surfaces revolve around the passive manipulation of electromagnetic waves through precise control of phase and amplitude adjustments of reflecting elements.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enables advanced signal shaping, beamforming, and beam steering capabilities, ultimately enhancing wireless communication performance and adaptability.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41605" y="1110615"/>
            <a:ext cx="11931015" cy="31946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Phase Control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Phase control is one of the most important components of RIS functioning. An electromagnetic wave's position within a wave cycle is determined by its phase.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Real-time adjustable phase shifters are a feature of RIS elements. The phase of the reflected or scattered waves can be precisely controlled with the help of these phase shifters.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Beamforming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RIS makes use of beamforming, a crucial wireless communication technology, to enhance signal quality.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RIS can direct beams toward particular receivers or devices by varying the phase shifts of individual components, improving signal quality and strength at the intended destinations.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Beam Steering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Beam steering involves dynamically changing the direction of the focused beam without physically moving the transmitter or receiver.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This is achieved by adjusting the phase of elements in an array, effectively altering the directionality of the wavefront.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59430" y="20256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INTRODUCTION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822" y="1162647"/>
            <a:ext cx="1199717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1]</a:t>
            </a:r>
            <a:r>
              <a:rPr lang="en-I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R. Liu, G. Yu, J. Yuan, and G. Y. Li, “Resource management for millimeter-wave ultra-reliable and low-latency communications,” IEEE Trans. Commun., vol. 69, no. 2, pp. 1094–1108, Feb. 2021.</a:t>
            </a:r>
            <a:endParaRPr lang="en-I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introduces a novel frequency-reconfigurable method using vanadium dioxide (VO2), a phase change material (PCM) capable of electrically switching between insulator and metal states.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VO2 film is integrated into a uniplanar compact photonic-bandgap (UC-PBG) structure, forming a frequency-reconfigurable metasurface (FRMS) with a frequency ratio of 1.78.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Font typeface="Wingdings" panose="05000000000000000000" pitchFamily="2" charset="2"/>
              <a:buNone/>
            </a:pPr>
            <a:endParaRPr lang="en-US" sz="20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3383" y="3520827"/>
            <a:ext cx="3696405" cy="2542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2874" y="6076333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 : Communicative devices[1]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47686" y="1143269"/>
            <a:ext cx="118966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IN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W. Hong et al., “The role of millimeter-wave technologies in 5G/6G wireless communications,” IEEE J. </a:t>
            </a:r>
            <a:r>
              <a:rPr lang="en-IN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Microw</a:t>
            </a:r>
            <a:r>
              <a:rPr lang="en-I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., vol. 1, no. 1, pp. 101–122, Jan. 2021.</a:t>
            </a:r>
            <a:r>
              <a:rPr lang="en-US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rapid evolution of wireless communication technology from the first-generation (1G) to the upcoming fifth-generation (5G) and anticipates the need for a sixth-generation (6G) beyond 2030.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focus is on the promise of 5G, which offers ultra-fast data rates, low latency, and improved spectral efficiency, especially through the use of millimeter-wave spectrum in mobile communication infrastructures.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5993" y="3569098"/>
            <a:ext cx="3257550" cy="2028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65616" y="5792929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Evolution of technologies[2]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58219" y="1112363"/>
            <a:ext cx="1163267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I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Y. F. Cao, X. Y. Zhang, and Q. Xue, “Compact shared-aperture dual-band dual-polarized array using filtering slot antenna and dual-function </a:t>
            </a:r>
            <a:r>
              <a:rPr lang="en-IN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metasurface</a:t>
            </a:r>
            <a:r>
              <a:rPr lang="en-IN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,” IEEE Trans. Antennas </a:t>
            </a:r>
            <a:r>
              <a:rPr lang="en-IN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Propag</a:t>
            </a:r>
            <a:r>
              <a:rPr lang="en-IN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., vol. 70, no. 2, pp. 1120–1131, Feb. 2022.</a:t>
            </a:r>
            <a:endParaRPr lang="en-IN" sz="20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work a shared-aperture dual-band dual-polarized antenna array designed for fifth-generation (5G) mobile communication.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array utilizes a single radiating aperture that combines four higher band (HB) patch antenna elements with a lower band (LB) full-wavelength slot antenna.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miniaturization of the array is achieved by bending the ground plane of the slot antenna.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10765" y="2096822"/>
            <a:ext cx="11770469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latest discussions on the upcoming sixth Generation (6G) of wireless communications are envisioning future networks as a unified communications, sensing, and computing platform. 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recently conceived concept of the smart radio environment, enabled by Reconfigurable Intelligent Surfaces (RISs), contributes towards this vision offering programmable propagation of information-bearing signals.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374" y="976249"/>
            <a:ext cx="117704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G. C. Alexandropoulos, N. 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Shlezinger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I. 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Alamzadeh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F. Imani, H. Zhang and Y. C. 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Eldar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"Hybrid Reconfigurable Intelligent 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Metasurfaces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Enabling Simultaneous Tunable Reflections and Sensing for 6G Wireless Communications," in IEEE Vehicular Technology Magazine, 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10.1109/MVT.2023.3332580. </a:t>
            </a:r>
            <a:endParaRPr lang="en-IN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849" y="4148112"/>
            <a:ext cx="4005181" cy="2098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4036" y="6140199"/>
            <a:ext cx="10667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3: Illustration of the HRIS and the constitutive hybrid meta-atom design proposed in [41].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060"/>
      </a:accent1>
      <a:accent2>
        <a:srgbClr val="FF0000"/>
      </a:accent2>
      <a:accent3>
        <a:srgbClr val="FAA519"/>
      </a:accent3>
      <a:accent4>
        <a:srgbClr val="002060"/>
      </a:accent4>
      <a:accent5>
        <a:srgbClr val="48A1FA"/>
      </a:accent5>
      <a:accent6>
        <a:srgbClr val="034A90"/>
      </a:accent6>
      <a:hlink>
        <a:srgbClr val="0563C1"/>
      </a:hlink>
      <a:folHlink>
        <a:srgbClr val="2B569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22464</Words>
  <Application>WPS Presentation</Application>
  <PresentationFormat>Widescreen</PresentationFormat>
  <Paragraphs>443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5" baseType="lpstr">
      <vt:lpstr>Arial</vt:lpstr>
      <vt:lpstr>SimSun</vt:lpstr>
      <vt:lpstr>Wingdings</vt:lpstr>
      <vt:lpstr>Titillium</vt:lpstr>
      <vt:lpstr>Arial</vt:lpstr>
      <vt:lpstr>Segoe UI</vt:lpstr>
      <vt:lpstr>Allura</vt:lpstr>
      <vt:lpstr>Montserrat</vt:lpstr>
      <vt:lpstr>Segoe Print</vt:lpstr>
      <vt:lpstr>Neris Thin</vt:lpstr>
      <vt:lpstr>Gulim</vt:lpstr>
      <vt:lpstr>Malgun Gothic</vt:lpstr>
      <vt:lpstr>Times New Roman</vt:lpstr>
      <vt:lpstr>Tahoma</vt:lpstr>
      <vt:lpstr>Cambria Math</vt:lpstr>
      <vt:lpstr>Calibri</vt:lpstr>
      <vt:lpstr>Wingdings</vt:lpstr>
      <vt:lpstr>Microsoft YaHei</vt:lpstr>
      <vt:lpstr>Arial Unicode MS</vt:lpstr>
      <vt:lpstr>Office Theme</vt:lpstr>
      <vt:lpstr>PowerPoint 演示文稿</vt:lpstr>
      <vt:lpstr>MAIN PROJECT</vt:lpstr>
      <vt:lpstr>ABSTRACT</vt:lpstr>
      <vt:lpstr>INTRODUCTION</vt:lpstr>
      <vt:lpstr>PowerPoint 演示文稿</vt:lpstr>
      <vt:lpstr>LITERATURE SURVEY</vt:lpstr>
      <vt:lpstr>LITERATURE SURVEY</vt:lpstr>
      <vt:lpstr>LITERATURE SURVEY</vt:lpstr>
      <vt:lpstr>LITERATURE SURVEY</vt:lpstr>
      <vt:lpstr>LITERATURE SURVEY</vt:lpstr>
      <vt:lpstr>METHODOLOGY</vt:lpstr>
      <vt:lpstr>METHODOLOGY</vt:lpstr>
      <vt:lpstr>METHODOLOGY </vt:lpstr>
      <vt:lpstr>DESIGN FLOWCHART</vt:lpstr>
      <vt:lpstr>BLOCK DIAGRAM </vt:lpstr>
      <vt:lpstr>PROPOSED DESIGN</vt:lpstr>
      <vt:lpstr>S-PARAMETER RESULTS FOR VO2</vt:lpstr>
      <vt:lpstr>S-PARAMETER RESULTS FOR VO2</vt:lpstr>
      <vt:lpstr>SURFACE CURRENT RESULTS FOR VO2</vt:lpstr>
      <vt:lpstr>SURFACE CURRENT RESULTS FOR VO2</vt:lpstr>
      <vt:lpstr>FAR FIELD RESULTS FOR VO2 </vt:lpstr>
      <vt:lpstr>FAR FIELD RESULTS FOR VO2</vt:lpstr>
      <vt:lpstr>FABRICATION PROTOTYPE </vt:lpstr>
      <vt:lpstr>COMPARISION TABLE</vt:lpstr>
      <vt:lpstr>CONCLUSION</vt:lpstr>
      <vt:lpstr>JOURNAL PUBLICATION STATUS</vt:lpstr>
      <vt:lpstr>REFERNCES</vt:lpstr>
      <vt:lpstr>REFERNCES</vt:lpstr>
      <vt:lpstr>REFERNCES</vt:lpstr>
      <vt:lpstr>REFERNCES</vt:lpstr>
      <vt:lpstr>REFERNCES</vt:lpstr>
      <vt:lpstr>REFERNCES</vt:lpstr>
      <vt:lpstr>REFERNCES</vt:lpstr>
      <vt:lpstr>REFERNCES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Koushik Bhogyam</cp:lastModifiedBy>
  <cp:revision>504</cp:revision>
  <dcterms:created xsi:type="dcterms:W3CDTF">2016-09-29T04:17:00Z</dcterms:created>
  <dcterms:modified xsi:type="dcterms:W3CDTF">2024-09-25T08:55:40Z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726489826222450292255A2991C8E277_13</vt:lpwstr>
  </property>
  <property fmtid="{D5CDD505-2E9C-101B-9397-08002B2CF9AE}" pid="3" name="KSOProductBuildVer">
    <vt:lpwstr>1033-12.2.0.13472</vt:lpwstr>
  </property>
</Properties>
</file>